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34" r:id="rId1"/>
  </p:sldMasterIdLst>
  <p:sldIdLst>
    <p:sldId id="290" r:id="rId2"/>
    <p:sldId id="301" r:id="rId3"/>
    <p:sldId id="303" r:id="rId4"/>
    <p:sldId id="304" r:id="rId5"/>
    <p:sldId id="305" r:id="rId6"/>
    <p:sldId id="306" r:id="rId7"/>
    <p:sldId id="307" r:id="rId8"/>
    <p:sldId id="291" r:id="rId9"/>
    <p:sldId id="292" r:id="rId10"/>
    <p:sldId id="293" r:id="rId11"/>
    <p:sldId id="294" r:id="rId12"/>
    <p:sldId id="295" r:id="rId13"/>
    <p:sldId id="296" r:id="rId14"/>
    <p:sldId id="297" r:id="rId15"/>
    <p:sldId id="298" r:id="rId16"/>
    <p:sldId id="299" r:id="rId17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569" autoAdjust="0"/>
    <p:restoredTop sz="94662" autoAdjust="0"/>
  </p:normalViewPr>
  <p:slideViewPr>
    <p:cSldViewPr>
      <p:cViewPr varScale="1">
        <p:scale>
          <a:sx n="78" d="100"/>
          <a:sy n="78" d="100"/>
        </p:scale>
        <p:origin x="1598" y="6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Naslovni slaj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443491" y="796631"/>
            <a:ext cx="6251304" cy="2700706"/>
          </a:xfrm>
        </p:spPr>
        <p:txBody>
          <a:bodyPr bIns="0" anchor="b">
            <a:normAutofit/>
          </a:bodyPr>
          <a:lstStyle>
            <a:lvl1pPr algn="ctr">
              <a:defRPr sz="5400"/>
            </a:lvl1pPr>
          </a:lstStyle>
          <a:p>
            <a:r>
              <a:rPr lang="hr-HR"/>
              <a:t>Kliknite da biste uredili stil naslova matrice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43491" y="3497337"/>
            <a:ext cx="6251304" cy="1011489"/>
          </a:xfrm>
        </p:spPr>
        <p:txBody>
          <a:bodyPr tIns="91440" bIns="91440">
            <a:normAutofit/>
          </a:bodyPr>
          <a:lstStyle>
            <a:lvl1pPr marL="0" indent="0" algn="ctr">
              <a:buNone/>
              <a:defRPr sz="1600" b="0">
                <a:solidFill>
                  <a:schemeClr val="tx1"/>
                </a:solidFill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hr-HR"/>
              <a:t>Kliknite da biste uredili stil podnaslova matrice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443490" y="329308"/>
            <a:ext cx="3719283" cy="309201"/>
          </a:xfr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477760" y="798973"/>
            <a:ext cx="802005" cy="503578"/>
          </a:xfrm>
        </p:spPr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766733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Naslov i sadržaj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r-HR"/>
              <a:t>Kliknite da biste uredili stil naslova matrice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anchor="t"/>
          <a:lstStyle/>
          <a:p>
            <a:pPr lvl="0"/>
            <a:r>
              <a:rPr lang="hr-HR"/>
              <a:t>Kliknite da biste uredili matrice</a:t>
            </a:r>
          </a:p>
          <a:p>
            <a:pPr lvl="1"/>
            <a:r>
              <a:rPr lang="hr-HR"/>
              <a:t>Druga razina</a:t>
            </a:r>
          </a:p>
          <a:p>
            <a:pPr lvl="2"/>
            <a:r>
              <a:rPr lang="hr-HR"/>
              <a:t>Treća razina</a:t>
            </a:r>
          </a:p>
          <a:p>
            <a:pPr lvl="3"/>
            <a:r>
              <a:rPr lang="hr-HR"/>
              <a:t>Četvrta razina</a:t>
            </a:r>
          </a:p>
          <a:p>
            <a:pPr lvl="4"/>
            <a:r>
              <a:rPr lang="hr-HR"/>
              <a:t>Peta razina stilove teksta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8778826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Zaglavlje sekcij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3492" y="1756130"/>
            <a:ext cx="6251302" cy="1952270"/>
          </a:xfrm>
        </p:spPr>
        <p:txBody>
          <a:bodyPr anchor="b">
            <a:normAutofit/>
          </a:bodyPr>
          <a:lstStyle>
            <a:lvl1pPr algn="ctr">
              <a:defRPr sz="3200"/>
            </a:lvl1pPr>
          </a:lstStyle>
          <a:p>
            <a:r>
              <a:rPr lang="hr-HR"/>
              <a:t>Kliknite da biste uredili stil naslova matrice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34318" y="3708400"/>
            <a:ext cx="6251302" cy="1110725"/>
          </a:xfrm>
        </p:spPr>
        <p:txBody>
          <a:bodyPr tIns="91440">
            <a:normAutofit/>
          </a:bodyPr>
          <a:lstStyle>
            <a:lvl1pPr marL="0" indent="0" algn="ctr">
              <a:buNone/>
              <a:defRPr sz="1800">
                <a:solidFill>
                  <a:schemeClr val="tx1"/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hr-HR"/>
              <a:t>Kliknite da biste uredili matrice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9290289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sadržaj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3491" y="804890"/>
            <a:ext cx="6251303" cy="1059305"/>
          </a:xfrm>
        </p:spPr>
        <p:txBody>
          <a:bodyPr/>
          <a:lstStyle/>
          <a:p>
            <a:r>
              <a:rPr lang="hr-HR"/>
              <a:t>Kliknite da biste uredili stil naslova matrice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443491" y="2013936"/>
            <a:ext cx="2965632" cy="3437560"/>
          </a:xfrm>
        </p:spPr>
        <p:txBody>
          <a:bodyPr/>
          <a:lstStyle/>
          <a:p>
            <a:pPr lvl="0"/>
            <a:r>
              <a:rPr lang="hr-HR"/>
              <a:t>Kliknite da biste uredili matrice</a:t>
            </a:r>
          </a:p>
          <a:p>
            <a:pPr lvl="1"/>
            <a:r>
              <a:rPr lang="hr-HR"/>
              <a:t>Druga razina</a:t>
            </a:r>
          </a:p>
          <a:p>
            <a:pPr lvl="2"/>
            <a:r>
              <a:rPr lang="hr-HR"/>
              <a:t>Treća razina</a:t>
            </a:r>
          </a:p>
          <a:p>
            <a:pPr lvl="3"/>
            <a:r>
              <a:rPr lang="hr-HR"/>
              <a:t>Četvrta razina</a:t>
            </a:r>
          </a:p>
          <a:p>
            <a:pPr lvl="4"/>
            <a:r>
              <a:rPr lang="hr-HR"/>
              <a:t>Peta razina stilove teksta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29162" y="2013936"/>
            <a:ext cx="2965424" cy="3437559"/>
          </a:xfrm>
        </p:spPr>
        <p:txBody>
          <a:bodyPr/>
          <a:lstStyle/>
          <a:p>
            <a:pPr lvl="0"/>
            <a:r>
              <a:rPr lang="hr-HR"/>
              <a:t>Kliknite da biste uredili matrice</a:t>
            </a:r>
          </a:p>
          <a:p>
            <a:pPr lvl="1"/>
            <a:r>
              <a:rPr lang="hr-HR"/>
              <a:t>Druga razina</a:t>
            </a:r>
          </a:p>
          <a:p>
            <a:pPr lvl="2"/>
            <a:r>
              <a:rPr lang="hr-HR"/>
              <a:t>Treća razina</a:t>
            </a:r>
          </a:p>
          <a:p>
            <a:pPr lvl="3"/>
            <a:r>
              <a:rPr lang="hr-HR"/>
              <a:t>Četvrta razina</a:t>
            </a:r>
          </a:p>
          <a:p>
            <a:pPr lvl="4"/>
            <a:r>
              <a:rPr lang="hr-HR"/>
              <a:t>Peta razina stilove teksta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10/28/2026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9235442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Usporedb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3491" y="804164"/>
            <a:ext cx="6251303" cy="1056319"/>
          </a:xfrm>
        </p:spPr>
        <p:txBody>
          <a:bodyPr/>
          <a:lstStyle/>
          <a:p>
            <a:r>
              <a:rPr lang="hr-HR"/>
              <a:t>Kliknite da biste uredili stil naslova matrice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43491" y="2019550"/>
            <a:ext cx="2965631" cy="801943"/>
          </a:xfrm>
        </p:spPr>
        <p:txBody>
          <a:bodyPr anchor="b">
            <a:normAutofit/>
          </a:bodyPr>
          <a:lstStyle>
            <a:lvl1pPr marL="0" indent="0">
              <a:lnSpc>
                <a:spcPct val="100000"/>
              </a:lnSpc>
              <a:buNone/>
              <a:defRPr sz="2200" b="0" cap="all" baseline="0">
                <a:solidFill>
                  <a:schemeClr val="accent1"/>
                </a:solidFill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hr-HR"/>
              <a:t>Kliknite da biste uredili matrice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43491" y="2824270"/>
            <a:ext cx="2965631" cy="2644457"/>
          </a:xfrm>
        </p:spPr>
        <p:txBody>
          <a:bodyPr/>
          <a:lstStyle/>
          <a:p>
            <a:pPr lvl="0"/>
            <a:r>
              <a:rPr lang="hr-HR"/>
              <a:t>Kliknite da biste uredili matrice</a:t>
            </a:r>
          </a:p>
          <a:p>
            <a:pPr lvl="1"/>
            <a:r>
              <a:rPr lang="hr-HR"/>
              <a:t>Druga razina</a:t>
            </a:r>
          </a:p>
          <a:p>
            <a:pPr lvl="2"/>
            <a:r>
              <a:rPr lang="hr-HR"/>
              <a:t>Treća razina</a:t>
            </a:r>
          </a:p>
          <a:p>
            <a:pPr lvl="3"/>
            <a:r>
              <a:rPr lang="hr-HR"/>
              <a:t>Četvrta razina</a:t>
            </a:r>
          </a:p>
          <a:p>
            <a:pPr lvl="4"/>
            <a:r>
              <a:rPr lang="hr-HR"/>
              <a:t>Peta razina stilove teksta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729270" y="2023004"/>
            <a:ext cx="2965523" cy="802237"/>
          </a:xfrm>
        </p:spPr>
        <p:txBody>
          <a:bodyPr anchor="b">
            <a:normAutofit/>
          </a:bodyPr>
          <a:lstStyle>
            <a:lvl1pPr marL="0" indent="0">
              <a:lnSpc>
                <a:spcPct val="100000"/>
              </a:lnSpc>
              <a:buNone/>
              <a:defRPr sz="2200" b="0" cap="all" baseline="0">
                <a:solidFill>
                  <a:schemeClr val="accent1"/>
                </a:solidFill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hr-HR"/>
              <a:t>Kliknite da biste uredili matrice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729270" y="2821491"/>
            <a:ext cx="2965523" cy="2637371"/>
          </a:xfrm>
        </p:spPr>
        <p:txBody>
          <a:bodyPr/>
          <a:lstStyle/>
          <a:p>
            <a:pPr lvl="0"/>
            <a:r>
              <a:rPr lang="hr-HR"/>
              <a:t>Kliknite da biste uredili matrice</a:t>
            </a:r>
          </a:p>
          <a:p>
            <a:pPr lvl="1"/>
            <a:r>
              <a:rPr lang="hr-HR"/>
              <a:t>Druga razina</a:t>
            </a:r>
          </a:p>
          <a:p>
            <a:pPr lvl="2"/>
            <a:r>
              <a:rPr lang="hr-HR"/>
              <a:t>Treća razina</a:t>
            </a:r>
          </a:p>
          <a:p>
            <a:pPr lvl="3"/>
            <a:r>
              <a:rPr lang="hr-HR"/>
              <a:t>Četvrta razina</a:t>
            </a:r>
          </a:p>
          <a:p>
            <a:pPr lvl="4"/>
            <a:r>
              <a:rPr lang="hr-HR"/>
              <a:t>Peta razina stilove teksta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10/28/2026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0099534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amo naslov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r-HR"/>
              <a:t>Kliknite da biste uredili stil naslova matrice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10/28/2026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5505776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azn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10/28/2026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579773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Sadržaj s opis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39042" y="798973"/>
            <a:ext cx="2425950" cy="2406519"/>
          </a:xfrm>
        </p:spPr>
        <p:txBody>
          <a:bodyPr anchor="b">
            <a:normAutofit/>
          </a:bodyPr>
          <a:lstStyle>
            <a:lvl1pPr algn="l">
              <a:defRPr sz="2400"/>
            </a:lvl1pPr>
          </a:lstStyle>
          <a:p>
            <a:r>
              <a:rPr lang="hr-HR"/>
              <a:t>Kliknite da biste uredili stil naslova matrice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186656" y="798974"/>
            <a:ext cx="3506719" cy="4658826"/>
          </a:xfrm>
        </p:spPr>
        <p:txBody>
          <a:bodyPr anchor="ctr"/>
          <a:lstStyle/>
          <a:p>
            <a:pPr lvl="0"/>
            <a:r>
              <a:rPr lang="hr-HR"/>
              <a:t>Kliknite da biste uredili matrice</a:t>
            </a:r>
          </a:p>
          <a:p>
            <a:pPr lvl="1"/>
            <a:r>
              <a:rPr lang="hr-HR"/>
              <a:t>Druga razina</a:t>
            </a:r>
          </a:p>
          <a:p>
            <a:pPr lvl="2"/>
            <a:r>
              <a:rPr lang="hr-HR"/>
              <a:t>Treća razina</a:t>
            </a:r>
          </a:p>
          <a:p>
            <a:pPr lvl="3"/>
            <a:r>
              <a:rPr lang="hr-HR"/>
              <a:t>Četvrta razina</a:t>
            </a:r>
          </a:p>
          <a:p>
            <a:pPr lvl="4"/>
            <a:r>
              <a:rPr lang="hr-HR"/>
              <a:t>Peta razina stilove teksta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39042" y="3205492"/>
            <a:ext cx="2421501" cy="2248181"/>
          </a:xfrm>
        </p:spPr>
        <p:txBody>
          <a:bodyPr>
            <a:normAutofit/>
          </a:bodyPr>
          <a:lstStyle>
            <a:lvl1pPr marL="0" indent="0" algn="l">
              <a:buNone/>
              <a:defRPr sz="16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hr-HR"/>
              <a:t>Kliknite da biste uredili matrice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10/28/2026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0740613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Slika s opis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/>
          <p:cNvGrpSpPr/>
          <p:nvPr/>
        </p:nvGrpSpPr>
        <p:grpSpPr>
          <a:xfrm>
            <a:off x="4996501" y="482171"/>
            <a:ext cx="3511387" cy="5149101"/>
            <a:chOff x="4996501" y="482171"/>
            <a:chExt cx="3511387" cy="5149101"/>
          </a:xfrm>
        </p:grpSpPr>
        <p:sp>
          <p:nvSpPr>
            <p:cNvPr id="14" name="Rectangle 13"/>
            <p:cNvSpPr/>
            <p:nvPr/>
          </p:nvSpPr>
          <p:spPr>
            <a:xfrm>
              <a:off x="4996501" y="482171"/>
              <a:ext cx="3511387" cy="5149101"/>
            </a:xfrm>
            <a:prstGeom prst="rect">
              <a:avLst/>
            </a:prstGeom>
            <a:blipFill dpi="0" rotWithShape="1">
              <a:blip r:embed="rId2">
                <a:alphaModFix amt="30000"/>
              </a:blip>
              <a:srcRect/>
              <a:tile tx="0" ty="0" sx="100000" sy="100000" flip="none" algn="ctr"/>
            </a:blipFill>
            <a:ln w="76200" cmpd="sng">
              <a:noFill/>
              <a:miter lim="800000"/>
            </a:ln>
            <a:effectLst>
              <a:outerShdw blurRad="127000" dist="228600" dir="4740000" sx="98000" sy="98000" algn="tl" rotWithShape="0">
                <a:srgbClr val="000000">
                  <a:alpha val="34000"/>
                </a:srgbClr>
              </a:outerShdw>
            </a:effectLst>
            <a:scene3d>
              <a:camera prst="orthographicFront"/>
              <a:lightRig rig="threePt" dir="t"/>
            </a:scene3d>
            <a:sp3d extrusionH="76200" contourW="12700" prstMaterial="matte">
              <a:bevelT w="152400" h="50800" prst="softRound"/>
              <a:extrusionClr>
                <a:schemeClr val="tx2"/>
              </a:extrusionClr>
              <a:contourClr>
                <a:schemeClr val="bg2"/>
              </a:contourClr>
            </a:sp3d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Rectangle 14"/>
            <p:cNvSpPr/>
            <p:nvPr/>
          </p:nvSpPr>
          <p:spPr>
            <a:xfrm>
              <a:off x="5312152" y="812506"/>
              <a:ext cx="2883013" cy="4479361"/>
            </a:xfrm>
            <a:prstGeom prst="rect">
              <a:avLst/>
            </a:prstGeom>
            <a:gradFill>
              <a:gsLst>
                <a:gs pos="0">
                  <a:srgbClr val="DADADA"/>
                </a:gs>
                <a:gs pos="100000">
                  <a:srgbClr val="FFFFFE"/>
                </a:gs>
              </a:gsLst>
              <a:lin ang="16200000" scaled="0"/>
            </a:gradFill>
            <a:ln w="38100" cmpd="sng">
              <a:solidFill>
                <a:schemeClr val="tx2">
                  <a:lumMod val="25000"/>
                </a:schemeClr>
              </a:solidFill>
              <a:miter lim="800000"/>
            </a:ln>
            <a:effectLst>
              <a:innerShdw blurRad="63500" dist="88900" dir="14100000">
                <a:srgbClr val="000000">
                  <a:alpha val="30000"/>
                </a:srgbClr>
              </a:innerShdw>
            </a:effectLst>
            <a:scene3d>
              <a:camera prst="orthographicFront"/>
              <a:lightRig rig="threePt" dir="t"/>
            </a:scene3d>
            <a:sp3d>
              <a:bevelT prst="relaxedInset"/>
            </a:sp3d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4149" y="1129513"/>
            <a:ext cx="3080490" cy="1830584"/>
          </a:xfrm>
        </p:spPr>
        <p:txBody>
          <a:bodyPr anchor="b">
            <a:normAutofit/>
          </a:bodyPr>
          <a:lstStyle>
            <a:lvl1pPr>
              <a:defRPr sz="3200"/>
            </a:lvl1pPr>
          </a:lstStyle>
          <a:p>
            <a:r>
              <a:rPr lang="hr-HR"/>
              <a:t>Kliknite da biste uredili stil naslova matrice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640128" y="1122543"/>
            <a:ext cx="2234998" cy="3866327"/>
          </a:xfrm>
          <a:solidFill>
            <a:schemeClr val="bg1">
              <a:lumMod val="50000"/>
              <a:lumOff val="50000"/>
              <a:alpha val="80000"/>
            </a:schemeClr>
          </a:solidFill>
          <a:ln w="9525" cap="sq">
            <a:noFill/>
            <a:miter lim="800000"/>
          </a:ln>
          <a:effectLst/>
        </p:spPr>
        <p:txBody>
          <a:bodyPr vert="horz" lIns="91440" tIns="45720" rIns="91440" bIns="45720" rtlCol="0" anchor="t">
            <a:normAutofit/>
          </a:bodyPr>
          <a:lstStyle>
            <a:lvl1pPr>
              <a:defRPr lang="en-US" sz="3200" dirty="0"/>
            </a:lvl1pPr>
          </a:lstStyle>
          <a:p>
            <a:pPr lvl="0" algn="ctr" defTabSz="914400">
              <a:spcBef>
                <a:spcPts val="1800"/>
              </a:spcBef>
            </a:pPr>
            <a:r>
              <a:rPr lang="hr-HR"/>
              <a:t>Kliknite ikonu da biste dodali  sliku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43492" y="3145992"/>
            <a:ext cx="3076077" cy="2003742"/>
          </a:xfrm>
        </p:spPr>
        <p:txBody>
          <a:bodyPr>
            <a:normAutofit/>
          </a:bodyPr>
          <a:lstStyle>
            <a:lvl1pPr marL="0" indent="0" algn="l">
              <a:buNone/>
              <a:defRPr sz="18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hr-HR"/>
              <a:t>Kliknite da biste uredili matrice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1436664" y="5469857"/>
            <a:ext cx="3082905" cy="320123"/>
          </a:xfrm>
        </p:spPr>
        <p:txBody>
          <a:bodyPr/>
          <a:lstStyle>
            <a:lvl1pPr algn="l">
              <a:defRPr/>
            </a:lvl1pPr>
          </a:lstStyle>
          <a:p>
            <a:fld id="{1D8BD707-D9CF-40AE-B4C6-C98DA3205C09}" type="datetimeFigureOut">
              <a:rPr lang="en-US" smtClean="0"/>
              <a:pPr/>
              <a:t>10/28/2026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1437530" y="318641"/>
            <a:ext cx="3082083" cy="320931"/>
          </a:xfr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3543558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slov i okomiti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r-HR"/>
              <a:t>Kliknite da biste uredili stil naslova matrice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hr-HR"/>
              <a:t>Kliknite da biste uredili matrice</a:t>
            </a:r>
          </a:p>
          <a:p>
            <a:pPr lvl="1"/>
            <a:r>
              <a:rPr lang="hr-HR"/>
              <a:t>Druga razina</a:t>
            </a:r>
          </a:p>
          <a:p>
            <a:pPr lvl="2"/>
            <a:r>
              <a:rPr lang="hr-HR"/>
              <a:t>Treća razina</a:t>
            </a:r>
          </a:p>
          <a:p>
            <a:pPr lvl="3"/>
            <a:r>
              <a:rPr lang="hr-HR"/>
              <a:t>Četvrta razina</a:t>
            </a:r>
          </a:p>
          <a:p>
            <a:pPr lvl="4"/>
            <a:r>
              <a:rPr lang="hr-HR"/>
              <a:t>Peta razina stilove teksta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5883074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Okomiti naslov i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92373" y="798974"/>
            <a:ext cx="1103027" cy="4659889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hr-HR"/>
              <a:t>Kliknite da biste uredili stil naslova matrice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443492" y="798974"/>
            <a:ext cx="4985762" cy="4659889"/>
          </a:xfrm>
        </p:spPr>
        <p:txBody>
          <a:bodyPr vert="eaVert"/>
          <a:lstStyle/>
          <a:p>
            <a:pPr lvl="0"/>
            <a:r>
              <a:rPr lang="hr-HR"/>
              <a:t>Kliknite da biste uredili matrice</a:t>
            </a:r>
          </a:p>
          <a:p>
            <a:pPr lvl="1"/>
            <a:r>
              <a:rPr lang="hr-HR"/>
              <a:t>Druga razina</a:t>
            </a:r>
          </a:p>
          <a:p>
            <a:pPr lvl="2"/>
            <a:r>
              <a:rPr lang="hr-HR"/>
              <a:t>Treća razina</a:t>
            </a:r>
          </a:p>
          <a:p>
            <a:pPr lvl="3"/>
            <a:r>
              <a:rPr lang="hr-HR"/>
              <a:t>Četvrta razina</a:t>
            </a:r>
          </a:p>
          <a:p>
            <a:pPr lvl="4"/>
            <a:r>
              <a:rPr lang="hr-HR"/>
              <a:t>Peta razina stilove teksta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1824495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/>
        </p:nvSpPr>
        <p:spPr>
          <a:xfrm>
            <a:off x="0" y="3622291"/>
            <a:ext cx="9144000" cy="2512271"/>
          </a:xfrm>
          <a:prstGeom prst="rect">
            <a:avLst/>
          </a:prstGeom>
          <a:gradFill flip="none" rotWithShape="1">
            <a:gsLst>
              <a:gs pos="0">
                <a:schemeClr val="bg2">
                  <a:alpha val="0"/>
                </a:schemeClr>
              </a:gs>
              <a:gs pos="100000">
                <a:schemeClr val="bg2">
                  <a:alpha val="8000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pic>
        <p:nvPicPr>
          <p:cNvPr id="11" name="Picture 10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769" b="-2769"/>
          <a:stretch/>
        </p:blipFill>
        <p:spPr>
          <a:xfrm>
            <a:off x="0" y="6135624"/>
            <a:ext cx="9144000" cy="742950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443491" y="804520"/>
            <a:ext cx="6251303" cy="104923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hr-HR"/>
              <a:t>Kliknite da biste uredili stil naslova matrice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43491" y="2015733"/>
            <a:ext cx="6251303" cy="345061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hr-HR"/>
              <a:t>Kliknite da biste uredili matrice</a:t>
            </a:r>
          </a:p>
          <a:p>
            <a:pPr lvl="1"/>
            <a:r>
              <a:rPr lang="hr-HR"/>
              <a:t>Druga razina</a:t>
            </a:r>
          </a:p>
          <a:p>
            <a:pPr lvl="2"/>
            <a:r>
              <a:rPr lang="hr-HR"/>
              <a:t>Treća razina</a:t>
            </a:r>
          </a:p>
          <a:p>
            <a:pPr lvl="3"/>
            <a:r>
              <a:rPr lang="hr-HR"/>
              <a:t>Četvrta razina</a:t>
            </a:r>
          </a:p>
          <a:p>
            <a:pPr lvl="4"/>
            <a:r>
              <a:rPr lang="hr-HR"/>
              <a:t>Peta razina stilove teksta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326502" y="330370"/>
            <a:ext cx="2368292" cy="3092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10/28/2026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443491" y="329308"/>
            <a:ext cx="3719283" cy="3092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87725" y="798973"/>
            <a:ext cx="795746" cy="503578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r">
              <a:defRPr sz="2800">
                <a:solidFill>
                  <a:schemeClr val="accent1"/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cxnSp>
        <p:nvCxnSpPr>
          <p:cNvPr id="12" name="Straight Connector 11"/>
          <p:cNvCxnSpPr/>
          <p:nvPr/>
        </p:nvCxnSpPr>
        <p:spPr>
          <a:xfrm>
            <a:off x="0" y="6144768"/>
            <a:ext cx="9144000" cy="0"/>
          </a:xfrm>
          <a:prstGeom prst="line">
            <a:avLst/>
          </a:prstGeom>
          <a:ln w="12700">
            <a:solidFill>
              <a:srgbClr val="000001">
                <a:alpha val="20000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449947434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835" r:id="rId1"/>
    <p:sldLayoutId id="2147483836" r:id="rId2"/>
    <p:sldLayoutId id="2147483837" r:id="rId3"/>
    <p:sldLayoutId id="2147483838" r:id="rId4"/>
    <p:sldLayoutId id="2147483839" r:id="rId5"/>
    <p:sldLayoutId id="2147483840" r:id="rId6"/>
    <p:sldLayoutId id="2147483841" r:id="rId7"/>
    <p:sldLayoutId id="2147483842" r:id="rId8"/>
    <p:sldLayoutId id="2147483843" r:id="rId9"/>
    <p:sldLayoutId id="2147483844" r:id="rId10"/>
    <p:sldLayoutId id="2147483845" r:id="rId11"/>
  </p:sldLayoutIdLst>
  <p:txStyles>
    <p:titleStyle>
      <a:lvl1pPr algn="ctr" defTabSz="685800" rtl="0" eaLnBrk="1" latinLnBrk="0" hangingPunct="1">
        <a:lnSpc>
          <a:spcPct val="90000"/>
        </a:lnSpc>
        <a:spcBef>
          <a:spcPct val="0"/>
        </a:spcBef>
        <a:buNone/>
        <a:defRPr sz="3200" b="0" i="0" kern="1200" cap="all">
          <a:solidFill>
            <a:schemeClr val="accent1"/>
          </a:solidFill>
          <a:effectLst/>
          <a:latin typeface="+mj-lt"/>
          <a:ea typeface="+mj-ea"/>
          <a:cs typeface="+mj-cs"/>
        </a:defRPr>
      </a:lvl1pPr>
    </p:titleStyle>
    <p:bodyStyle>
      <a:lvl1pPr marL="228600" indent="-228600" algn="l" defTabSz="685800" rtl="0" eaLnBrk="1" latinLnBrk="0" hangingPunct="1">
        <a:lnSpc>
          <a:spcPct val="120000"/>
        </a:lnSpc>
        <a:spcBef>
          <a:spcPts val="10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20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685800" indent="-228600" algn="l" defTabSz="6858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600" kern="1200" cap="none" baseline="0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143000" indent="-228600" algn="l" defTabSz="6858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6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600200" indent="-228600" algn="l" defTabSz="6858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400" kern="1200" cap="none" baseline="0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57400" indent="-228600" algn="l" defTabSz="6858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 baseline="0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 baseline="0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hr-HR" b="1" dirty="0">
                <a:solidFill>
                  <a:schemeClr val="tx1"/>
                </a:solidFill>
              </a:rPr>
              <a:t>TJELESNA I ZDRAVSTVENA KULTURA</a:t>
            </a:r>
          </a:p>
        </p:txBody>
      </p:sp>
      <p:sp>
        <p:nvSpPr>
          <p:cNvPr id="2" name="Subtitle 1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hr-HR" dirty="0"/>
              <a:t>Vježbaj u svome domu!</a:t>
            </a:r>
          </a:p>
        </p:txBody>
      </p:sp>
    </p:spTree>
    <p:extLst>
      <p:ext uri="{BB962C8B-B14F-4D97-AF65-F5344CB8AC3E}">
        <p14:creationId xmlns:p14="http://schemas.microsoft.com/office/powerpoint/2010/main" val="106216480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1981200"/>
          </a:xfrm>
        </p:spPr>
        <p:txBody>
          <a:bodyPr>
            <a:normAutofit/>
          </a:bodyPr>
          <a:lstStyle/>
          <a:p>
            <a:pPr algn="ctr"/>
            <a:r>
              <a:rPr lang="hr-HR" sz="3200" b="1" dirty="0">
                <a:solidFill>
                  <a:schemeClr val="tx1"/>
                </a:solidFill>
                <a:effectLst/>
              </a:rPr>
              <a:t>Planiranje i programiranje treninga </a:t>
            </a:r>
            <a:r>
              <a:rPr lang="hr-HR" sz="3200" b="1" dirty="0">
                <a:solidFill>
                  <a:schemeClr val="tx1"/>
                </a:solidFill>
              </a:rPr>
              <a:t>VJEŽBANJE U KUĆI/SLOBODNO VRIJEME – DIJELOVI TRENINGA</a:t>
            </a:r>
            <a:endParaRPr lang="hr-HR" sz="3200" b="1" dirty="0">
              <a:solidFill>
                <a:schemeClr val="tx1"/>
              </a:solidFill>
              <a:effectLst/>
            </a:endParaRPr>
          </a:p>
        </p:txBody>
      </p:sp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457200" y="2362200"/>
            <a:ext cx="8229600" cy="3733800"/>
          </a:xfrm>
        </p:spPr>
        <p:txBody>
          <a:bodyPr>
            <a:normAutofit/>
          </a:bodyPr>
          <a:lstStyle/>
          <a:p>
            <a:pPr marL="0" indent="0" algn="just">
              <a:buNone/>
            </a:pPr>
            <a:r>
              <a:rPr lang="hr-HR" sz="2400" b="1" u="sng" dirty="0">
                <a:latin typeface="+mj-lt"/>
                <a:cs typeface="Calibri" panose="020F0502020204030204" pitchFamily="34" charset="0"/>
              </a:rPr>
              <a:t>Planiranje treninga </a:t>
            </a:r>
            <a:r>
              <a:rPr lang="hr-HR" sz="2400" b="1" dirty="0">
                <a:latin typeface="+mj-lt"/>
                <a:cs typeface="Calibri" panose="020F0502020204030204" pitchFamily="34" charset="0"/>
              </a:rPr>
              <a:t>općenito u sportu pa tako i u slobodno vrijeme/rekreaciji jedan je od najvažnijih zadataka koji moramo riješiti ako želimo postići određeni uspjeh. Planiranje treninga je proces kojim određujemo </a:t>
            </a:r>
            <a:r>
              <a:rPr lang="hr-HR" sz="2400" b="1" u="sng" dirty="0">
                <a:latin typeface="+mj-lt"/>
                <a:cs typeface="Calibri" panose="020F0502020204030204" pitchFamily="34" charset="0"/>
              </a:rPr>
              <a:t>ciljeve i zadaće</a:t>
            </a:r>
            <a:r>
              <a:rPr lang="hr-HR" sz="2400" b="1" dirty="0">
                <a:latin typeface="+mj-lt"/>
                <a:cs typeface="Calibri" panose="020F0502020204030204" pitchFamily="34" charset="0"/>
              </a:rPr>
              <a:t> trenažnog procesa i vremenske cikluse za njihovo postizanje. Navesti ćemo neke parametre koje mora sadržavati svaki stručno izrađen plan treninga.</a:t>
            </a:r>
          </a:p>
          <a:p>
            <a:pPr marL="0" indent="0" algn="just">
              <a:buNone/>
            </a:pPr>
            <a:endParaRPr lang="hr-HR" sz="2400" b="1" dirty="0">
              <a:latin typeface="+mj-lt"/>
              <a:cs typeface="Calibri" panose="020F0502020204030204" pitchFamily="34" charset="0"/>
            </a:endParaRPr>
          </a:p>
          <a:p>
            <a:pPr marL="0" indent="0" algn="just">
              <a:buNone/>
            </a:pPr>
            <a:endParaRPr lang="hr-HR" sz="2400" b="1" dirty="0">
              <a:latin typeface="+mj-lt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3005900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Naslov 2">
            <a:extLst>
              <a:ext uri="{FF2B5EF4-FFF2-40B4-BE49-F238E27FC236}">
                <a16:creationId xmlns:a16="http://schemas.microsoft.com/office/drawing/2014/main" id="{AAB5A543-F5C5-402E-89DA-0F7F173F820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r-HR" b="1" dirty="0">
                <a:solidFill>
                  <a:schemeClr val="tx1"/>
                </a:solidFill>
              </a:rPr>
              <a:t>OSNOVNO</a:t>
            </a:r>
          </a:p>
        </p:txBody>
      </p:sp>
      <p:sp>
        <p:nvSpPr>
          <p:cNvPr id="2" name="Rezervirano mjesto sadržaja 1">
            <a:extLst>
              <a:ext uri="{FF2B5EF4-FFF2-40B4-BE49-F238E27FC236}">
                <a16:creationId xmlns:a16="http://schemas.microsoft.com/office/drawing/2014/main" id="{0E214EA1-4CF8-4188-B3DC-A3FBA239281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55000" lnSpcReduction="20000"/>
          </a:bodyPr>
          <a:lstStyle/>
          <a:p>
            <a:pPr algn="just"/>
            <a:r>
              <a:rPr lang="hr-HR" sz="3100" b="1" dirty="0"/>
              <a:t>Prvo što morate odrediti je svoj </a:t>
            </a:r>
            <a:r>
              <a:rPr lang="hr-HR" sz="3100" b="1" u="sng" dirty="0"/>
              <a:t>zdravstveni</a:t>
            </a:r>
            <a:r>
              <a:rPr lang="hr-HR" sz="3100" b="1" dirty="0"/>
              <a:t> status. Većina ljudi vježbanju pristupa stihijski i smatra da je samo dobra volja potrebna za početak trenažnog procesa, ali to nažalost nije uvijek tako. </a:t>
            </a:r>
          </a:p>
          <a:p>
            <a:pPr algn="just"/>
            <a:r>
              <a:rPr lang="hr-HR" sz="3100" b="1" dirty="0"/>
              <a:t>Ako ste se odlučili na bavljenje sportom bilo bi poželjno da obavite barem opći liječnički pregled. </a:t>
            </a:r>
          </a:p>
          <a:p>
            <a:pPr algn="just"/>
            <a:r>
              <a:rPr lang="hr-HR" sz="3100" b="1" dirty="0"/>
              <a:t>Prije početka treninga poželjno je odrediti inicijalno stanje, da bi mogli definirati ciljeve koje želimo postići i da bi mogli odrediti sustav treninga kojim ćemo te ciljeve najbrže ostvariti.</a:t>
            </a:r>
          </a:p>
          <a:p>
            <a:endParaRPr lang="hr-HR" dirty="0"/>
          </a:p>
        </p:txBody>
      </p:sp>
    </p:spTree>
    <p:extLst>
      <p:ext uri="{BB962C8B-B14F-4D97-AF65-F5344CB8AC3E}">
        <p14:creationId xmlns:p14="http://schemas.microsoft.com/office/powerpoint/2010/main" val="131328129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Naslov 2">
            <a:extLst>
              <a:ext uri="{FF2B5EF4-FFF2-40B4-BE49-F238E27FC236}">
                <a16:creationId xmlns:a16="http://schemas.microsoft.com/office/drawing/2014/main" id="{3FF0DF72-B35B-4FEA-B6A1-BF6D84D54DB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00200" y="609600"/>
            <a:ext cx="6251303" cy="1049235"/>
          </a:xfrm>
        </p:spPr>
        <p:txBody>
          <a:bodyPr/>
          <a:lstStyle/>
          <a:p>
            <a:r>
              <a:rPr lang="hr-HR" b="1" dirty="0">
                <a:solidFill>
                  <a:schemeClr val="tx1"/>
                </a:solidFill>
              </a:rPr>
              <a:t>OSNOVNO</a:t>
            </a:r>
            <a:endParaRPr lang="hr-HR" dirty="0"/>
          </a:p>
        </p:txBody>
      </p:sp>
      <p:sp>
        <p:nvSpPr>
          <p:cNvPr id="2" name="Rezervirano mjesto sadržaja 1">
            <a:extLst>
              <a:ext uri="{FF2B5EF4-FFF2-40B4-BE49-F238E27FC236}">
                <a16:creationId xmlns:a16="http://schemas.microsoft.com/office/drawing/2014/main" id="{C01F6A75-ADE0-4CC0-ACCC-8C0957755F6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62500" lnSpcReduction="20000"/>
          </a:bodyPr>
          <a:lstStyle/>
          <a:p>
            <a:pPr algn="just"/>
            <a:r>
              <a:rPr lang="hr-HR" sz="2800" b="1" dirty="0"/>
              <a:t>Nakon toga bitno je odrediti vremenske cikluse u kojima provodimo određenu vrstu treninga, njihov redoslijed i trajanje rada u njima. </a:t>
            </a:r>
          </a:p>
          <a:p>
            <a:pPr algn="just"/>
            <a:r>
              <a:rPr lang="hr-HR" sz="2800" b="1" dirty="0"/>
              <a:t>Naime poznato je da se tijelo brzo navikava na određeni tip treninga, te nakon nekog vremena potrebno je izmijeniti plan kako bi vaš napredak bio konstantan. </a:t>
            </a:r>
          </a:p>
          <a:p>
            <a:pPr algn="just"/>
            <a:r>
              <a:rPr lang="hr-HR" sz="2800" b="1" dirty="0"/>
              <a:t>Takvu vrstu promjene trenažnih ciklusa, njihovog redoslijeda i trajanja rada u njima zovemo </a:t>
            </a:r>
            <a:r>
              <a:rPr lang="hr-HR" sz="2800" b="1" u="sng" dirty="0"/>
              <a:t>periodizacija.</a:t>
            </a:r>
          </a:p>
          <a:p>
            <a:endParaRPr lang="hr-HR" dirty="0"/>
          </a:p>
        </p:txBody>
      </p:sp>
    </p:spTree>
    <p:extLst>
      <p:ext uri="{BB962C8B-B14F-4D97-AF65-F5344CB8AC3E}">
        <p14:creationId xmlns:p14="http://schemas.microsoft.com/office/powerpoint/2010/main" val="420592694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Naslov 2">
            <a:extLst>
              <a:ext uri="{FF2B5EF4-FFF2-40B4-BE49-F238E27FC236}">
                <a16:creationId xmlns:a16="http://schemas.microsoft.com/office/drawing/2014/main" id="{B7775F7B-4B7F-4EB4-B197-980BE60AB83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r-HR" b="1" dirty="0">
                <a:solidFill>
                  <a:schemeClr val="tx1"/>
                </a:solidFill>
              </a:rPr>
              <a:t>OSNOVNO</a:t>
            </a:r>
            <a:endParaRPr lang="hr-HR" dirty="0"/>
          </a:p>
        </p:txBody>
      </p:sp>
      <p:sp>
        <p:nvSpPr>
          <p:cNvPr id="2" name="Rezervirano mjesto sadržaja 1">
            <a:extLst>
              <a:ext uri="{FF2B5EF4-FFF2-40B4-BE49-F238E27FC236}">
                <a16:creationId xmlns:a16="http://schemas.microsoft.com/office/drawing/2014/main" id="{6136F156-0E1B-4017-990F-67EC55DED4C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pPr algn="just"/>
            <a:r>
              <a:rPr lang="hr-HR" b="1" dirty="0"/>
              <a:t>Nadalje važno je osmisliti svaki pojedinačni trening. Kada izrađujemo plan pojedinačnog treninga moramo ga podijeliti na </a:t>
            </a:r>
            <a:r>
              <a:rPr lang="hr-HR" b="1" u="sng" dirty="0"/>
              <a:t>tri</a:t>
            </a:r>
            <a:r>
              <a:rPr lang="hr-HR" b="1" dirty="0"/>
              <a:t> osnovna dijela. </a:t>
            </a:r>
          </a:p>
          <a:p>
            <a:pPr algn="just"/>
            <a:r>
              <a:rPr lang="hr-HR" b="1" dirty="0"/>
              <a:t>Prvi dio je uvod: U uvodnom dijelu potrebno je napraviti zagrijavanje koje ovisno o treningu može biti između 5 i 10 minuta. Kakav god trening provodite </a:t>
            </a:r>
            <a:r>
              <a:rPr lang="hr-HR" b="1" u="sng" dirty="0"/>
              <a:t>zagrijavanje</a:t>
            </a:r>
            <a:r>
              <a:rPr lang="hr-HR" b="1" dirty="0"/>
              <a:t> nikada nemojte propustiti.</a:t>
            </a:r>
          </a:p>
          <a:p>
            <a:pPr algn="just"/>
            <a:r>
              <a:rPr lang="hr-HR" b="1" dirty="0"/>
              <a:t> Zagrijavanje vam služi za kvalitetnu pripremu organizma za napore koji predstoje, te smanjuju mogućnost ozljeda na minimum. Nakon zagrijavanja slijedi glavni dio treninga.</a:t>
            </a:r>
          </a:p>
        </p:txBody>
      </p:sp>
    </p:spTree>
    <p:extLst>
      <p:ext uri="{BB962C8B-B14F-4D97-AF65-F5344CB8AC3E}">
        <p14:creationId xmlns:p14="http://schemas.microsoft.com/office/powerpoint/2010/main" val="403697188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Naslov 2">
            <a:extLst>
              <a:ext uri="{FF2B5EF4-FFF2-40B4-BE49-F238E27FC236}">
                <a16:creationId xmlns:a16="http://schemas.microsoft.com/office/drawing/2014/main" id="{0DD2A0D2-184D-4EC3-8C10-C6960011563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r-HR" b="1" dirty="0">
                <a:solidFill>
                  <a:schemeClr val="tx1"/>
                </a:solidFill>
              </a:rPr>
              <a:t>OSNOVNO</a:t>
            </a:r>
            <a:endParaRPr lang="hr-HR" dirty="0"/>
          </a:p>
        </p:txBody>
      </p:sp>
      <p:sp>
        <p:nvSpPr>
          <p:cNvPr id="2" name="Rezervirano mjesto sadržaja 1">
            <a:extLst>
              <a:ext uri="{FF2B5EF4-FFF2-40B4-BE49-F238E27FC236}">
                <a16:creationId xmlns:a16="http://schemas.microsoft.com/office/drawing/2014/main" id="{12282612-EC98-4EF4-805D-A552A7AAB1D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443491" y="2057400"/>
            <a:ext cx="6251303" cy="3450613"/>
          </a:xfrm>
        </p:spPr>
        <p:txBody>
          <a:bodyPr>
            <a:normAutofit fontScale="70000" lnSpcReduction="20000"/>
          </a:bodyPr>
          <a:lstStyle/>
          <a:p>
            <a:pPr algn="just"/>
            <a:r>
              <a:rPr lang="hr-HR" b="1" dirty="0"/>
              <a:t>U glavnom dijelu treninga potrebno je odrediti opterećenje. Kada govorimo o opterećenju treba razlikovati dvije glavne komponente. </a:t>
            </a:r>
          </a:p>
          <a:p>
            <a:pPr algn="just"/>
            <a:r>
              <a:rPr lang="hr-HR" b="1" dirty="0"/>
              <a:t>Prva komponenta je </a:t>
            </a:r>
            <a:r>
              <a:rPr lang="hr-HR" b="1" u="sng" dirty="0"/>
              <a:t>intenzitet opterećenja</a:t>
            </a:r>
            <a:r>
              <a:rPr lang="hr-HR" b="1" dirty="0"/>
              <a:t>, odnosno jačina podražaja. Druga komponenta treninga je </a:t>
            </a:r>
            <a:r>
              <a:rPr lang="hr-HR" b="1" u="sng" dirty="0" err="1"/>
              <a:t>ekstenzitet</a:t>
            </a:r>
            <a:r>
              <a:rPr lang="hr-HR" b="1" dirty="0"/>
              <a:t> odnosno trajanje podražaja.</a:t>
            </a:r>
          </a:p>
          <a:p>
            <a:pPr algn="just"/>
            <a:r>
              <a:rPr lang="hr-HR" b="1" u="sng" dirty="0"/>
              <a:t>Intenzitet</a:t>
            </a:r>
            <a:r>
              <a:rPr lang="hr-HR" b="1" dirty="0"/>
              <a:t> treninga čine dvije sastavnice: prva je sila, koja je definirana veličinom vanjskog opterećenja, a druga je brzina, definirana brzinom izvođenja trenažnog zadatka. To podrazumijeva dva sasvim različita oblika trenažnog rada. </a:t>
            </a:r>
          </a:p>
          <a:p>
            <a:pPr algn="just"/>
            <a:r>
              <a:rPr lang="hr-HR" b="1" dirty="0"/>
              <a:t>U prvom slučaju bitno je vanjsko opterećenje (rad s utezima), a u drugom malo vanjsko opterećenje ali zato velika brzina (trčanje na traci ili vožnja bicikla i sl.).</a:t>
            </a:r>
          </a:p>
          <a:p>
            <a:endParaRPr lang="hr-HR" dirty="0"/>
          </a:p>
        </p:txBody>
      </p:sp>
    </p:spTree>
    <p:extLst>
      <p:ext uri="{BB962C8B-B14F-4D97-AF65-F5344CB8AC3E}">
        <p14:creationId xmlns:p14="http://schemas.microsoft.com/office/powerpoint/2010/main" val="159126439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Naslov 2">
            <a:extLst>
              <a:ext uri="{FF2B5EF4-FFF2-40B4-BE49-F238E27FC236}">
                <a16:creationId xmlns:a16="http://schemas.microsoft.com/office/drawing/2014/main" id="{FA661DF2-491C-43AC-9A22-F7CF8433F35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r-HR" b="1" dirty="0">
                <a:solidFill>
                  <a:schemeClr val="tx1"/>
                </a:solidFill>
              </a:rPr>
              <a:t>OSNOVNO</a:t>
            </a:r>
            <a:endParaRPr lang="hr-HR" dirty="0"/>
          </a:p>
        </p:txBody>
      </p:sp>
      <p:sp>
        <p:nvSpPr>
          <p:cNvPr id="2" name="Rezervirano mjesto sadržaja 1">
            <a:extLst>
              <a:ext uri="{FF2B5EF4-FFF2-40B4-BE49-F238E27FC236}">
                <a16:creationId xmlns:a16="http://schemas.microsoft.com/office/drawing/2014/main" id="{70BC99E8-8E36-4001-BFB0-70D30D5F127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pPr algn="just"/>
            <a:r>
              <a:rPr lang="hr-HR" b="1" u="sng" dirty="0" err="1"/>
              <a:t>Ekstenzitet</a:t>
            </a:r>
            <a:r>
              <a:rPr lang="hr-HR" b="1" dirty="0"/>
              <a:t> čine također dvije komponente: prva je broj ponavljanja (npr. 3 serije po 10 ponavljanja), a druga je trajanje, odnosno dužina izvedbe zadane aktivnosti (npr. trčanje 5 puta 60 sekundi). Poznavanje ovih komponenti treninga </a:t>
            </a:r>
            <a:r>
              <a:rPr lang="hr-HR" b="1" u="sng" dirty="0"/>
              <a:t>važno</a:t>
            </a:r>
            <a:r>
              <a:rPr lang="hr-HR" b="1" dirty="0"/>
              <a:t> je iz razloga što se prilikom forsiranja intenziteta rada dominantno aktivira jedan, a prilikom forsiranja </a:t>
            </a:r>
            <a:r>
              <a:rPr lang="hr-HR" b="1" dirty="0" err="1"/>
              <a:t>ekstenziteta</a:t>
            </a:r>
            <a:r>
              <a:rPr lang="hr-HR" b="1" dirty="0"/>
              <a:t> drugi energetski mehanizam. Naime poznato je da postoji </a:t>
            </a:r>
            <a:r>
              <a:rPr lang="hr-HR" b="1" u="sng" dirty="0"/>
              <a:t>aerobni</a:t>
            </a:r>
            <a:r>
              <a:rPr lang="hr-HR" b="1" dirty="0"/>
              <a:t> odnosno </a:t>
            </a:r>
            <a:r>
              <a:rPr lang="hr-HR" b="1" u="sng" dirty="0"/>
              <a:t>anaerobni</a:t>
            </a:r>
            <a:r>
              <a:rPr lang="hr-HR" b="1" dirty="0"/>
              <a:t> sustav treninga.</a:t>
            </a:r>
          </a:p>
          <a:p>
            <a:pPr algn="just"/>
            <a:r>
              <a:rPr lang="hr-HR" b="1" dirty="0"/>
              <a:t>I na kraju treninga potrebno je odraditi kvalitetno </a:t>
            </a:r>
            <a:r>
              <a:rPr lang="hr-HR" b="1" u="sng" dirty="0"/>
              <a:t>statičko</a:t>
            </a:r>
            <a:r>
              <a:rPr lang="hr-HR" b="1" dirty="0"/>
              <a:t> </a:t>
            </a:r>
            <a:r>
              <a:rPr lang="hr-HR" b="1" u="sng" dirty="0"/>
              <a:t>istezanje</a:t>
            </a:r>
            <a:r>
              <a:rPr lang="hr-HR" b="1" dirty="0"/>
              <a:t>. Za istezanje vrijedi isto kao i za zagrijavanje i moramo ga shvatiti kao sastavni dio treninga.</a:t>
            </a:r>
          </a:p>
          <a:p>
            <a:pPr algn="just"/>
            <a:r>
              <a:rPr lang="hr-HR" b="1" dirty="0"/>
              <a:t>Na kraju, za maksimalan učinak, potrebno je uz trening uskladiti </a:t>
            </a:r>
            <a:r>
              <a:rPr lang="hr-HR" b="1" u="sng" dirty="0"/>
              <a:t>prehranu i odmor</a:t>
            </a:r>
            <a:r>
              <a:rPr lang="hr-HR" b="1" dirty="0"/>
              <a:t>. Bilo da želite povećati mišićnu masu ili smanjiti potkožno masno tkivo prehrana i odmor su od presudne važnosti.</a:t>
            </a:r>
          </a:p>
          <a:p>
            <a:endParaRPr lang="hr-HR" dirty="0"/>
          </a:p>
        </p:txBody>
      </p:sp>
    </p:spTree>
    <p:extLst>
      <p:ext uri="{BB962C8B-B14F-4D97-AF65-F5344CB8AC3E}">
        <p14:creationId xmlns:p14="http://schemas.microsoft.com/office/powerpoint/2010/main" val="219878284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hr-HR" b="1" dirty="0">
                <a:solidFill>
                  <a:schemeClr val="tx1"/>
                </a:solidFill>
              </a:rPr>
              <a:t>Dijelovi treninga</a:t>
            </a:r>
          </a:p>
        </p:txBody>
      </p:sp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hr-HR" b="1" dirty="0"/>
              <a:t>Uvodni dio</a:t>
            </a:r>
          </a:p>
          <a:p>
            <a:pPr marL="0" indent="0">
              <a:buNone/>
            </a:pPr>
            <a:endParaRPr lang="hr-HR" b="1" dirty="0"/>
          </a:p>
          <a:p>
            <a:r>
              <a:rPr lang="hr-HR" b="1" dirty="0"/>
              <a:t>Pripremni dio</a:t>
            </a:r>
          </a:p>
          <a:p>
            <a:pPr marL="0" indent="0">
              <a:buNone/>
            </a:pPr>
            <a:endParaRPr lang="hr-HR" b="1" dirty="0"/>
          </a:p>
          <a:p>
            <a:r>
              <a:rPr lang="hr-HR" b="1" dirty="0"/>
              <a:t>Glavni dio </a:t>
            </a:r>
          </a:p>
          <a:p>
            <a:pPr marL="0" indent="0">
              <a:buNone/>
            </a:pPr>
            <a:endParaRPr lang="hr-HR" b="1" dirty="0"/>
          </a:p>
          <a:p>
            <a:r>
              <a:rPr lang="hr-HR" b="1" dirty="0"/>
              <a:t>Završni dio</a:t>
            </a:r>
          </a:p>
          <a:p>
            <a:pPr marL="0" indent="0">
              <a:buNone/>
            </a:pPr>
            <a:endParaRPr lang="hr-HR" dirty="0"/>
          </a:p>
        </p:txBody>
      </p:sp>
    </p:spTree>
    <p:extLst>
      <p:ext uri="{BB962C8B-B14F-4D97-AF65-F5344CB8AC3E}">
        <p14:creationId xmlns:p14="http://schemas.microsoft.com/office/powerpoint/2010/main" val="62305413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hr-HR" b="1" dirty="0">
                <a:solidFill>
                  <a:schemeClr val="tx1"/>
                </a:solidFill>
              </a:rPr>
              <a:t>Cilj uvodnog dijela </a:t>
            </a:r>
          </a:p>
        </p:txBody>
      </p:sp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hr-HR" b="1" dirty="0"/>
              <a:t>psihička i fizička priprema organizma za tjelesnu aktivnost</a:t>
            </a:r>
          </a:p>
          <a:p>
            <a:r>
              <a:rPr lang="hr-HR" b="1" dirty="0"/>
              <a:t>prevencija ozljeda</a:t>
            </a:r>
          </a:p>
          <a:p>
            <a:r>
              <a:rPr lang="hr-HR" b="1" dirty="0"/>
              <a:t>pripremiti se postupno na povećane napore primjenom različitih dinamičkih kretanja, utjecati na jačanje mišića, na razvoj opće motorike, na povećanje funkcije dišnog i krvožilnog sustava. </a:t>
            </a:r>
          </a:p>
          <a:p>
            <a:endParaRPr lang="hr-HR" dirty="0"/>
          </a:p>
        </p:txBody>
      </p:sp>
    </p:spTree>
    <p:extLst>
      <p:ext uri="{BB962C8B-B14F-4D97-AF65-F5344CB8AC3E}">
        <p14:creationId xmlns:p14="http://schemas.microsoft.com/office/powerpoint/2010/main" val="417255811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hr-HR" b="1" dirty="0">
                <a:solidFill>
                  <a:schemeClr val="tx1"/>
                </a:solidFill>
              </a:rPr>
              <a:t>Primjeri uvodnog dijela</a:t>
            </a:r>
          </a:p>
        </p:txBody>
      </p:sp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r>
              <a:rPr lang="hr-HR" b="1" dirty="0"/>
              <a:t>Hod na prstima</a:t>
            </a:r>
          </a:p>
          <a:p>
            <a:r>
              <a:rPr lang="hr-HR" b="1" dirty="0"/>
              <a:t>Hod na petama</a:t>
            </a:r>
          </a:p>
          <a:p>
            <a:r>
              <a:rPr lang="hr-HR" b="1" dirty="0"/>
              <a:t>Hod na vanjskom rubu stopala</a:t>
            </a:r>
          </a:p>
          <a:p>
            <a:r>
              <a:rPr lang="hr-HR" b="1" dirty="0"/>
              <a:t>Vježbe „ škole trčanja”</a:t>
            </a:r>
          </a:p>
          <a:p>
            <a:pPr marL="0" indent="0">
              <a:buNone/>
            </a:pPr>
            <a:r>
              <a:rPr lang="hr-HR" b="1" dirty="0"/>
              <a:t>    </a:t>
            </a:r>
            <a:r>
              <a:rPr lang="pl-PL" b="1" dirty="0"/>
              <a:t>a) niski skip</a:t>
            </a:r>
          </a:p>
          <a:p>
            <a:pPr marL="0" indent="0">
              <a:buNone/>
            </a:pPr>
            <a:r>
              <a:rPr lang="pl-PL" b="1" dirty="0"/>
              <a:t>    b) visoki skip</a:t>
            </a:r>
          </a:p>
          <a:p>
            <a:pPr marL="0" indent="0">
              <a:buNone/>
            </a:pPr>
            <a:r>
              <a:rPr lang="pl-PL" b="1" dirty="0"/>
              <a:t>    c) predkorak-zakorak</a:t>
            </a:r>
          </a:p>
          <a:p>
            <a:pPr marL="0" indent="0">
              <a:buNone/>
            </a:pPr>
            <a:r>
              <a:rPr lang="pl-PL" b="1" dirty="0"/>
              <a:t>    d) zabacivanje potkoljenica</a:t>
            </a:r>
          </a:p>
          <a:p>
            <a:pPr marL="0" indent="0">
              <a:buNone/>
            </a:pPr>
            <a:r>
              <a:rPr lang="pl-PL" b="1" dirty="0"/>
              <a:t>    e) skokovi s noge na nogu</a:t>
            </a:r>
          </a:p>
          <a:p>
            <a:pPr marL="0" indent="0">
              <a:buNone/>
            </a:pPr>
            <a:r>
              <a:rPr lang="pl-PL" b="1" dirty="0"/>
              <a:t>    f) korak dokorak</a:t>
            </a:r>
            <a:endParaRPr lang="hr-HR" b="1" dirty="0"/>
          </a:p>
        </p:txBody>
      </p:sp>
    </p:spTree>
    <p:extLst>
      <p:ext uri="{BB962C8B-B14F-4D97-AF65-F5344CB8AC3E}">
        <p14:creationId xmlns:p14="http://schemas.microsoft.com/office/powerpoint/2010/main" val="270604975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hr-HR" b="1" dirty="0">
                <a:solidFill>
                  <a:schemeClr val="tx1"/>
                </a:solidFill>
              </a:rPr>
              <a:t>Cilj pripremnog dijela  </a:t>
            </a:r>
          </a:p>
        </p:txBody>
      </p:sp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r>
              <a:rPr lang="hr-HR" b="1" dirty="0"/>
              <a:t>primjenom odgovarajućih općepripremnih vježbi pripremiti organizam na povećana opterećenja koja ga očekuju u daljnjem radu</a:t>
            </a:r>
          </a:p>
          <a:p>
            <a:endParaRPr lang="hr-HR" b="1" dirty="0"/>
          </a:p>
          <a:p>
            <a:r>
              <a:rPr lang="hr-HR" b="1" dirty="0"/>
              <a:t>osigurati uvjete za pravilno držanje tijela</a:t>
            </a:r>
          </a:p>
          <a:p>
            <a:pPr marL="0" indent="0">
              <a:buNone/>
            </a:pPr>
            <a:endParaRPr lang="hr-HR" b="1" dirty="0"/>
          </a:p>
          <a:p>
            <a:r>
              <a:rPr lang="hr-HR" b="1" dirty="0"/>
              <a:t>podignuti na višu razinu funkcije lokomotornog, respiratornog i kardiovaskularnog sustava. </a:t>
            </a:r>
          </a:p>
        </p:txBody>
      </p:sp>
    </p:spTree>
    <p:extLst>
      <p:ext uri="{BB962C8B-B14F-4D97-AF65-F5344CB8AC3E}">
        <p14:creationId xmlns:p14="http://schemas.microsoft.com/office/powerpoint/2010/main" val="265554426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hr-HR" b="1" dirty="0">
                <a:solidFill>
                  <a:schemeClr val="tx1"/>
                </a:solidFill>
              </a:rPr>
              <a:t>Primjeri pripremnog dijela sata</a:t>
            </a:r>
          </a:p>
        </p:txBody>
      </p:sp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10000"/>
          </a:bodyPr>
          <a:lstStyle/>
          <a:p>
            <a:r>
              <a:rPr lang="hr-HR" b="1" dirty="0"/>
              <a:t>Pripremne vježbe bez rekvizita, dinamičko istezanje</a:t>
            </a:r>
          </a:p>
          <a:p>
            <a:r>
              <a:rPr lang="hr-HR" b="1" dirty="0"/>
              <a:t>Pripremne vježbe s loptom</a:t>
            </a:r>
          </a:p>
          <a:p>
            <a:r>
              <a:rPr lang="hr-HR" b="1" dirty="0"/>
              <a:t>Pripremne vježbe s vijačom</a:t>
            </a:r>
          </a:p>
          <a:p>
            <a:r>
              <a:rPr lang="hr-HR" b="1" dirty="0"/>
              <a:t>Pripemne vježbe u paru</a:t>
            </a:r>
          </a:p>
          <a:p>
            <a:r>
              <a:rPr lang="hr-HR" b="1" dirty="0"/>
              <a:t>Pripremne vježbe u kretanju</a:t>
            </a:r>
          </a:p>
          <a:p>
            <a:pPr marL="0" indent="0">
              <a:buNone/>
            </a:pPr>
            <a:r>
              <a:rPr lang="hr-HR" dirty="0"/>
              <a:t>                   .</a:t>
            </a:r>
          </a:p>
          <a:p>
            <a:pPr marL="0" indent="0">
              <a:buNone/>
            </a:pPr>
            <a:r>
              <a:rPr lang="hr-HR" dirty="0"/>
              <a:t>                   .</a:t>
            </a:r>
          </a:p>
          <a:p>
            <a:pPr marL="0" indent="0">
              <a:buNone/>
            </a:pPr>
            <a:r>
              <a:rPr lang="hr-HR" dirty="0"/>
              <a:t>                   .</a:t>
            </a:r>
          </a:p>
        </p:txBody>
      </p:sp>
    </p:spTree>
    <p:extLst>
      <p:ext uri="{BB962C8B-B14F-4D97-AF65-F5344CB8AC3E}">
        <p14:creationId xmlns:p14="http://schemas.microsoft.com/office/powerpoint/2010/main" val="423280462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hr-HR" b="1" dirty="0">
                <a:solidFill>
                  <a:schemeClr val="tx1"/>
                </a:solidFill>
              </a:rPr>
              <a:t>Cilj glavnog dijela treninga </a:t>
            </a:r>
          </a:p>
        </p:txBody>
      </p:sp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10000"/>
          </a:bodyPr>
          <a:lstStyle/>
          <a:p>
            <a:r>
              <a:rPr lang="hr-HR" b="1" dirty="0"/>
              <a:t>Poticati i usmjeravati razvoj osnovnih motoričkih sposobnosti: </a:t>
            </a:r>
          </a:p>
          <a:p>
            <a:pPr marL="0" indent="0">
              <a:buNone/>
            </a:pPr>
            <a:r>
              <a:rPr lang="hr-HR" b="1" dirty="0"/>
              <a:t>- brzine</a:t>
            </a:r>
          </a:p>
          <a:p>
            <a:pPr marL="0" indent="0">
              <a:buNone/>
            </a:pPr>
            <a:r>
              <a:rPr lang="hr-HR" b="1" dirty="0"/>
              <a:t>- Snage (različiti tipovi)</a:t>
            </a:r>
          </a:p>
          <a:p>
            <a:pPr marL="0" indent="0">
              <a:buNone/>
            </a:pPr>
            <a:r>
              <a:rPr lang="hr-HR" b="1" dirty="0"/>
              <a:t>- koordinacije</a:t>
            </a:r>
          </a:p>
          <a:p>
            <a:pPr marL="0" indent="0">
              <a:buNone/>
            </a:pPr>
            <a:r>
              <a:rPr lang="hr-HR" b="1" dirty="0"/>
              <a:t>- fleksibilnosti</a:t>
            </a:r>
          </a:p>
          <a:p>
            <a:pPr marL="0" indent="0">
              <a:buNone/>
            </a:pPr>
            <a:endParaRPr lang="hr-HR" b="1" dirty="0"/>
          </a:p>
          <a:p>
            <a:r>
              <a:rPr lang="hr-HR" b="1" dirty="0"/>
              <a:t>Povećanje funkcija kardiovaskulrnog i respiratornog sustava</a:t>
            </a:r>
          </a:p>
        </p:txBody>
      </p:sp>
    </p:spTree>
    <p:extLst>
      <p:ext uri="{BB962C8B-B14F-4D97-AF65-F5344CB8AC3E}">
        <p14:creationId xmlns:p14="http://schemas.microsoft.com/office/powerpoint/2010/main" val="202748418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457200" y="381000"/>
            <a:ext cx="8229600" cy="1371600"/>
          </a:xfrm>
        </p:spPr>
        <p:txBody>
          <a:bodyPr>
            <a:normAutofit fontScale="90000"/>
          </a:bodyPr>
          <a:lstStyle/>
          <a:p>
            <a:br>
              <a:rPr lang="hr-HR" dirty="0">
                <a:solidFill>
                  <a:schemeClr val="accent2">
                    <a:lumMod val="75000"/>
                  </a:schemeClr>
                </a:solidFill>
              </a:rPr>
            </a:br>
            <a:br>
              <a:rPr lang="hr-HR" dirty="0">
                <a:solidFill>
                  <a:schemeClr val="accent2">
                    <a:lumMod val="75000"/>
                  </a:schemeClr>
                </a:solidFill>
              </a:rPr>
            </a:br>
            <a:r>
              <a:rPr lang="hr-HR" b="1" dirty="0">
                <a:solidFill>
                  <a:schemeClr val="tx1"/>
                </a:solidFill>
              </a:rPr>
              <a:t>Primjeri glavnog dijela</a:t>
            </a:r>
            <a:br>
              <a:rPr lang="hr-HR" dirty="0">
                <a:solidFill>
                  <a:schemeClr val="accent2">
                    <a:lumMod val="75000"/>
                  </a:schemeClr>
                </a:solidFill>
              </a:rPr>
            </a:br>
            <a:br>
              <a:rPr lang="hr-HR" dirty="0">
                <a:solidFill>
                  <a:schemeClr val="accent2">
                    <a:lumMod val="75000"/>
                  </a:schemeClr>
                </a:solidFill>
              </a:rPr>
            </a:br>
            <a:br>
              <a:rPr lang="hr-HR" dirty="0">
                <a:solidFill>
                  <a:schemeClr val="accent2">
                    <a:lumMod val="75000"/>
                  </a:schemeClr>
                </a:solidFill>
              </a:rPr>
            </a:br>
            <a:endParaRPr lang="hr-HR" sz="3600" b="1" i="1" dirty="0">
              <a:solidFill>
                <a:schemeClr val="tx1"/>
              </a:solidFill>
            </a:endParaRPr>
          </a:p>
        </p:txBody>
      </p:sp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457200" y="2133600"/>
            <a:ext cx="8229600" cy="3962400"/>
          </a:xfrm>
        </p:spPr>
        <p:txBody>
          <a:bodyPr/>
          <a:lstStyle/>
          <a:p>
            <a:r>
              <a:rPr lang="hr-HR" b="1" dirty="0"/>
              <a:t>Kružni trening</a:t>
            </a:r>
          </a:p>
          <a:p>
            <a:r>
              <a:rPr lang="hr-HR" b="1" dirty="0"/>
              <a:t>Vježbe sa štapom za cijelo tijelo</a:t>
            </a:r>
          </a:p>
          <a:p>
            <a:r>
              <a:rPr lang="hr-HR" b="1" dirty="0"/>
              <a:t>Vježbe s bučicama za cijelo tijelo</a:t>
            </a:r>
          </a:p>
          <a:p>
            <a:r>
              <a:rPr lang="hr-HR" b="1" dirty="0"/>
              <a:t>Vježbe s ostalim rekvizitima itd.</a:t>
            </a:r>
          </a:p>
          <a:p>
            <a:endParaRPr lang="hr-HR" dirty="0"/>
          </a:p>
          <a:p>
            <a:endParaRPr lang="hr-HR" dirty="0"/>
          </a:p>
        </p:txBody>
      </p:sp>
    </p:spTree>
    <p:extLst>
      <p:ext uri="{BB962C8B-B14F-4D97-AF65-F5344CB8AC3E}">
        <p14:creationId xmlns:p14="http://schemas.microsoft.com/office/powerpoint/2010/main" val="156015840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hr-HR" b="1" dirty="0">
                <a:solidFill>
                  <a:schemeClr val="tx1"/>
                </a:solidFill>
              </a:rPr>
              <a:t>Cilj završnog dijela</a:t>
            </a:r>
          </a:p>
        </p:txBody>
      </p:sp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hr-HR" b="1" dirty="0"/>
              <a:t>približiti fiziološke i psihičke funkcije stanju kakvo je bilo prije početka treninga</a:t>
            </a:r>
          </a:p>
          <a:p>
            <a:pPr marL="0" indent="0">
              <a:buNone/>
            </a:pPr>
            <a:endParaRPr lang="hr-HR" b="1" dirty="0"/>
          </a:p>
          <a:p>
            <a:r>
              <a:rPr lang="hr-HR" b="1" dirty="0"/>
              <a:t>smiriti organizam u fiziološkom, intelektualnom i emocionalnom pogledu</a:t>
            </a:r>
          </a:p>
          <a:p>
            <a:endParaRPr lang="hr-HR" b="1" dirty="0"/>
          </a:p>
          <a:p>
            <a:r>
              <a:rPr lang="hr-HR" b="1" dirty="0"/>
              <a:t>povećati amplitudu pokreta u pojedinim zglobnim sustavima</a:t>
            </a:r>
          </a:p>
          <a:p>
            <a:endParaRPr lang="hr-HR" b="1" dirty="0"/>
          </a:p>
          <a:p>
            <a:r>
              <a:rPr lang="hr-HR" b="1" dirty="0"/>
              <a:t>spriječiti ili smanjiti mogućnost ozljeda mišića i zglobova</a:t>
            </a:r>
          </a:p>
        </p:txBody>
      </p:sp>
    </p:spTree>
    <p:extLst>
      <p:ext uri="{BB962C8B-B14F-4D97-AF65-F5344CB8AC3E}">
        <p14:creationId xmlns:p14="http://schemas.microsoft.com/office/powerpoint/2010/main" val="367118815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hr-HR" b="1" dirty="0">
                <a:solidFill>
                  <a:schemeClr val="tx1"/>
                </a:solidFill>
              </a:rPr>
              <a:t>Primjeri završnog dijela </a:t>
            </a:r>
          </a:p>
        </p:txBody>
      </p:sp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457200" y="2057400"/>
            <a:ext cx="8229600" cy="4038600"/>
          </a:xfrm>
        </p:spPr>
        <p:txBody>
          <a:bodyPr/>
          <a:lstStyle/>
          <a:p>
            <a:r>
              <a:rPr lang="hr-HR" b="1" dirty="0"/>
              <a:t>Vježbe istezanja</a:t>
            </a:r>
          </a:p>
          <a:p>
            <a:pPr marL="0" indent="0">
              <a:buNone/>
            </a:pPr>
            <a:r>
              <a:rPr lang="hr-HR" b="1" dirty="0"/>
              <a:t> </a:t>
            </a:r>
          </a:p>
          <a:p>
            <a:r>
              <a:rPr lang="hr-HR" b="1" dirty="0"/>
              <a:t>Vježbe opuštanja</a:t>
            </a:r>
          </a:p>
          <a:p>
            <a:pPr marL="0" indent="0">
              <a:buNone/>
            </a:pPr>
            <a:endParaRPr lang="hr-HR" dirty="0"/>
          </a:p>
        </p:txBody>
      </p:sp>
    </p:spTree>
    <p:extLst>
      <p:ext uri="{BB962C8B-B14F-4D97-AF65-F5344CB8AC3E}">
        <p14:creationId xmlns:p14="http://schemas.microsoft.com/office/powerpoint/2010/main" val="2130643108"/>
      </p:ext>
    </p:extLst>
  </p:cSld>
  <p:clrMapOvr>
    <a:masterClrMapping/>
  </p:clrMapOvr>
</p:sld>
</file>

<file path=ppt/theme/theme1.xml><?xml version="1.0" encoding="utf-8"?>
<a:theme xmlns:a="http://schemas.openxmlformats.org/drawingml/2006/main" name="Galerija">
  <a:themeElements>
    <a:clrScheme name="Galerija">
      <a:dk1>
        <a:sysClr val="windowText" lastClr="000000"/>
      </a:dk1>
      <a:lt1>
        <a:sysClr val="window" lastClr="FFFFFF"/>
      </a:lt1>
      <a:dk2>
        <a:srgbClr val="454545"/>
      </a:dk2>
      <a:lt2>
        <a:srgbClr val="DFD9D5"/>
      </a:lt2>
      <a:accent1>
        <a:srgbClr val="FB8C29"/>
      </a:accent1>
      <a:accent2>
        <a:srgbClr val="F2C351"/>
      </a:accent2>
      <a:accent3>
        <a:srgbClr val="D0CBA5"/>
      </a:accent3>
      <a:accent4>
        <a:srgbClr val="A2C476"/>
      </a:accent4>
      <a:accent5>
        <a:srgbClr val="57C293"/>
      </a:accent5>
      <a:accent6>
        <a:srgbClr val="43BFDE"/>
      </a:accent6>
      <a:hlink>
        <a:srgbClr val="FBAE29"/>
      </a:hlink>
      <a:folHlink>
        <a:srgbClr val="EDC47E"/>
      </a:folHlink>
    </a:clrScheme>
    <a:fontScheme name="Galerija">
      <a:majorFont>
        <a:latin typeface="Rockwell" panose="02060603020205020403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Rockwell" panose="02060603020205020403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Galerija">
      <a:fillStyleLst>
        <a:solidFill>
          <a:schemeClr val="phClr"/>
        </a:solidFill>
        <a:gradFill rotWithShape="1">
          <a:gsLst>
            <a:gs pos="0">
              <a:schemeClr val="phClr">
                <a:tint val="54000"/>
                <a:alpha val="100000"/>
                <a:satMod val="105000"/>
                <a:lumMod val="110000"/>
              </a:schemeClr>
            </a:gs>
            <a:gs pos="100000">
              <a:schemeClr val="phClr">
                <a:tint val="78000"/>
                <a:alpha val="92000"/>
                <a:satMod val="109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satMod val="110000"/>
                <a:lumMod val="104000"/>
              </a:schemeClr>
            </a:gs>
            <a:gs pos="69000">
              <a:schemeClr val="phClr">
                <a:shade val="88000"/>
                <a:satMod val="130000"/>
                <a:lumMod val="92000"/>
              </a:schemeClr>
            </a:gs>
            <a:gs pos="100000">
              <a:schemeClr val="phClr">
                <a:shade val="78000"/>
                <a:satMod val="130000"/>
                <a:lumMod val="92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0800" dist="50800" dir="5400000" sx="96000" sy="96000" rotWithShape="0">
              <a:srgbClr val="000000">
                <a:alpha val="48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1080000"/>
            </a:lightRig>
          </a:scene3d>
          <a:sp3d>
            <a:bevelT w="38100" h="12700" prst="softRound"/>
          </a:sp3d>
        </a:effectStyle>
      </a:effectStyleLst>
      <a:bgFillStyleLst>
        <a:solidFill>
          <a:schemeClr val="phClr"/>
        </a:solidFill>
        <a:solidFill>
          <a:schemeClr val="phClr"/>
        </a:solidFill>
        <a:gradFill rotWithShape="1">
          <a:gsLst>
            <a:gs pos="0">
              <a:schemeClr val="phClr">
                <a:tint val="94000"/>
                <a:satMod val="80000"/>
                <a:lumMod val="106000"/>
              </a:schemeClr>
            </a:gs>
            <a:gs pos="100000">
              <a:schemeClr val="phClr">
                <a:shade val="80000"/>
              </a:schemeClr>
            </a:gs>
          </a:gsLst>
          <a:path path="circle">
            <a:fillToRect l="43000" r="43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Gallery" id="{BBFCD31E-59A1-489D-B089-A3EAD7CAE12E}" vid="{BB5F5D82-B5E9-469E-A815-C655ED4AF243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Gallery</Template>
  <TotalTime>268</TotalTime>
  <Words>836</Words>
  <Application>Microsoft Office PowerPoint</Application>
  <PresentationFormat>Prikaz na zaslonu (4:3)</PresentationFormat>
  <Paragraphs>88</Paragraphs>
  <Slides>16</Slides>
  <Notes>0</Notes>
  <HiddenSlides>0</HiddenSlides>
  <MMClips>0</MMClips>
  <ScaleCrop>false</ScaleCrop>
  <HeadingPairs>
    <vt:vector size="6" baseType="variant">
      <vt:variant>
        <vt:lpstr>Korišteni fontovi</vt:lpstr>
      </vt:variant>
      <vt:variant>
        <vt:i4>2</vt:i4>
      </vt:variant>
      <vt:variant>
        <vt:lpstr>Tema</vt:lpstr>
      </vt:variant>
      <vt:variant>
        <vt:i4>1</vt:i4>
      </vt:variant>
      <vt:variant>
        <vt:lpstr>Naslovi slajdova</vt:lpstr>
      </vt:variant>
      <vt:variant>
        <vt:i4>16</vt:i4>
      </vt:variant>
    </vt:vector>
  </HeadingPairs>
  <TitlesOfParts>
    <vt:vector size="19" baseType="lpstr">
      <vt:lpstr>Arial</vt:lpstr>
      <vt:lpstr>Rockwell</vt:lpstr>
      <vt:lpstr>Galerija</vt:lpstr>
      <vt:lpstr>TJELESNA I ZDRAVSTVENA KULTURA</vt:lpstr>
      <vt:lpstr>Planiranje i programiranje treninga VJEŽBANJE U KUĆI/SLOBODNO VRIJEME – DIJELOVI TRENINGA</vt:lpstr>
      <vt:lpstr>OSNOVNO</vt:lpstr>
      <vt:lpstr>OSNOVNO</vt:lpstr>
      <vt:lpstr>OSNOVNO</vt:lpstr>
      <vt:lpstr>OSNOVNO</vt:lpstr>
      <vt:lpstr>OSNOVNO</vt:lpstr>
      <vt:lpstr>Dijelovi treninga</vt:lpstr>
      <vt:lpstr>Cilj uvodnog dijela </vt:lpstr>
      <vt:lpstr>Primjeri uvodnog dijela</vt:lpstr>
      <vt:lpstr>Cilj pripremnog dijela  </vt:lpstr>
      <vt:lpstr>Primjeri pripremnog dijela sata</vt:lpstr>
      <vt:lpstr>Cilj glavnog dijela treninga </vt:lpstr>
      <vt:lpstr>  Primjeri glavnog dijela   </vt:lpstr>
      <vt:lpstr>Cilj završnog dijela</vt:lpstr>
      <vt:lpstr>Primjeri završnog dijela 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KRUŽNI TRENING</dc:title>
  <dc:creator>Sonja</dc:creator>
  <cp:lastModifiedBy>Dario Jagodić</cp:lastModifiedBy>
  <cp:revision>49</cp:revision>
  <dcterms:created xsi:type="dcterms:W3CDTF">2006-08-16T00:00:00Z</dcterms:created>
  <dcterms:modified xsi:type="dcterms:W3CDTF">2026-10-28T16:33:55Z</dcterms:modified>
</cp:coreProperties>
</file>